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9"/>
  </p:notesMasterIdLst>
  <p:sldIdLst>
    <p:sldId id="308" r:id="rId3"/>
    <p:sldId id="312" r:id="rId4"/>
    <p:sldId id="316" r:id="rId5"/>
    <p:sldId id="317" r:id="rId6"/>
    <p:sldId id="311" r:id="rId7"/>
    <p:sldId id="318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A"/>
    <a:srgbClr val="DA0000"/>
    <a:srgbClr val="FFC32E"/>
    <a:srgbClr val="334286"/>
    <a:srgbClr val="E1002B"/>
    <a:srgbClr val="FFD365"/>
    <a:srgbClr val="E1D473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403" autoAdjust="0"/>
  </p:normalViewPr>
  <p:slideViewPr>
    <p:cSldViewPr snapToGrid="0" snapToObjects="1">
      <p:cViewPr varScale="1">
        <p:scale>
          <a:sx n="112" d="100"/>
          <a:sy n="112" d="100"/>
        </p:scale>
        <p:origin x="516" y="108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1D7A5-2B8D-4284-818A-D43F4D01A1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A08F99-3DF5-4ACD-9ED5-8DDF4CF80ABA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Здания и сооружения</a:t>
          </a:r>
        </a:p>
      </dgm:t>
    </dgm:pt>
    <dgm:pt modelId="{288CFE03-E21E-45AE-95B5-6E3BB4E656B9}" type="parTrans" cxnId="{0C4F50D0-1F3C-4A16-A059-ECCB0BE3ABA2}">
      <dgm:prSet/>
      <dgm:spPr/>
      <dgm:t>
        <a:bodyPr/>
        <a:lstStyle/>
        <a:p>
          <a:endParaRPr lang="ru-RU"/>
        </a:p>
      </dgm:t>
    </dgm:pt>
    <dgm:pt modelId="{2356A40C-F0CF-40D7-99FB-8FD9266AEFEF}" type="sibTrans" cxnId="{0C4F50D0-1F3C-4A16-A059-ECCB0BE3ABA2}">
      <dgm:prSet/>
      <dgm:spPr/>
      <dgm:t>
        <a:bodyPr/>
        <a:lstStyle/>
        <a:p>
          <a:endParaRPr lang="ru-RU"/>
        </a:p>
      </dgm:t>
    </dgm:pt>
    <dgm:pt modelId="{7426824D-5B33-49CD-B1A4-40FB5C9B4F6C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Жилые здания и помещения</a:t>
          </a:r>
        </a:p>
      </dgm:t>
    </dgm:pt>
    <dgm:pt modelId="{33BE659F-9329-496F-8A70-466E29F602B6}" type="parTrans" cxnId="{4801D945-6CC3-4796-8646-3E06B17923E0}">
      <dgm:prSet/>
      <dgm:spPr/>
      <dgm:t>
        <a:bodyPr/>
        <a:lstStyle/>
        <a:p>
          <a:endParaRPr lang="ru-RU"/>
        </a:p>
      </dgm:t>
    </dgm:pt>
    <dgm:pt modelId="{2689BF52-772A-4F56-BBF4-26DA5C576D13}" type="sibTrans" cxnId="{4801D945-6CC3-4796-8646-3E06B17923E0}">
      <dgm:prSet/>
      <dgm:spPr/>
      <dgm:t>
        <a:bodyPr/>
        <a:lstStyle/>
        <a:p>
          <a:endParaRPr lang="ru-RU"/>
        </a:p>
      </dgm:t>
    </dgm:pt>
    <dgm:pt modelId="{2B620BC1-A4B0-4E62-A2C4-8F5AA3E881C9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ts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Здания </a:t>
          </a:r>
          <a:r>
            <a:rPr lang="en-US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</a:t>
          </a: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кроме жилых)</a:t>
          </a:r>
        </a:p>
      </dgm:t>
    </dgm:pt>
    <dgm:pt modelId="{62ECACDA-A001-4851-9668-68C1F726B1C0}" type="parTrans" cxnId="{1FE1A985-8254-48CA-98A4-B337F30E5E7C}">
      <dgm:prSet/>
      <dgm:spPr/>
      <dgm:t>
        <a:bodyPr/>
        <a:lstStyle/>
        <a:p>
          <a:endParaRPr lang="ru-RU"/>
        </a:p>
      </dgm:t>
    </dgm:pt>
    <dgm:pt modelId="{5D8E0470-FA8E-4D6F-8D54-E83840FFC339}" type="sibTrans" cxnId="{1FE1A985-8254-48CA-98A4-B337F30E5E7C}">
      <dgm:prSet/>
      <dgm:spPr/>
      <dgm:t>
        <a:bodyPr/>
        <a:lstStyle/>
        <a:p>
          <a:endParaRPr lang="ru-RU"/>
        </a:p>
      </dgm:t>
    </dgm:pt>
    <dgm:pt modelId="{427B7BF0-3700-4D3A-839B-567C76000B74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gm:t>
    </dgm:pt>
    <dgm:pt modelId="{561A1781-0586-4C27-9237-8285BFBF851F}" type="parTrans" cxnId="{BA03904E-8CC5-4DD0-AFA0-9DADE1FA6C10}">
      <dgm:prSet/>
      <dgm:spPr/>
      <dgm:t>
        <a:bodyPr/>
        <a:lstStyle/>
        <a:p>
          <a:endParaRPr lang="ru-RU"/>
        </a:p>
      </dgm:t>
    </dgm:pt>
    <dgm:pt modelId="{061D441C-A03B-4099-8967-37DC24742B46}" type="sibTrans" cxnId="{BA03904E-8CC5-4DD0-AFA0-9DADE1FA6C10}">
      <dgm:prSet/>
      <dgm:spPr/>
      <dgm:t>
        <a:bodyPr/>
        <a:lstStyle/>
        <a:p>
          <a:endParaRPr lang="ru-RU"/>
        </a:p>
      </dgm:t>
    </dgm:pt>
    <dgm:pt modelId="{E5D43C74-CB3D-486F-9FE1-32C976F15C9F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gm:t>
    </dgm:pt>
    <dgm:pt modelId="{938714F6-D68B-417C-B895-5E88C2134CBB}" type="parTrans" cxnId="{77C3A6EC-91B5-4B82-BEB7-B697C8B5CEAC}">
      <dgm:prSet/>
      <dgm:spPr/>
      <dgm:t>
        <a:bodyPr/>
        <a:lstStyle/>
        <a:p>
          <a:endParaRPr lang="ru-RU"/>
        </a:p>
      </dgm:t>
    </dgm:pt>
    <dgm:pt modelId="{EEA2BCB3-F72C-4643-BFFB-39D5DD34F230}" type="sibTrans" cxnId="{77C3A6EC-91B5-4B82-BEB7-B697C8B5CEAC}">
      <dgm:prSet/>
      <dgm:spPr/>
      <dgm:t>
        <a:bodyPr/>
        <a:lstStyle/>
        <a:p>
          <a:endParaRPr lang="ru-RU"/>
        </a:p>
      </dgm:t>
    </dgm:pt>
    <dgm:pt modelId="{862790D0-314B-4AA8-9CF3-3F6BA42A7803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Машины и оборудование</a:t>
          </a:r>
        </a:p>
      </dgm:t>
    </dgm:pt>
    <dgm:pt modelId="{070C2CC5-64FB-48D4-8855-AE457A2B81B3}" type="parTrans" cxnId="{A3AF2C67-6135-48E1-8DDF-A14619E22F67}">
      <dgm:prSet/>
      <dgm:spPr/>
      <dgm:t>
        <a:bodyPr/>
        <a:lstStyle/>
        <a:p>
          <a:endParaRPr lang="ru-RU"/>
        </a:p>
      </dgm:t>
    </dgm:pt>
    <dgm:pt modelId="{CC495BED-5B52-4893-AC63-8D1DBDA1CFE8}" type="sibTrans" cxnId="{A3AF2C67-6135-48E1-8DDF-A14619E22F67}">
      <dgm:prSet/>
      <dgm:spPr/>
      <dgm:t>
        <a:bodyPr/>
        <a:lstStyle/>
        <a:p>
          <a:endParaRPr lang="ru-RU"/>
        </a:p>
      </dgm:t>
    </dgm:pt>
    <dgm:pt modelId="{3AB146FB-A27F-4B2E-9595-038C0358BEB6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Информационное, компьютерное и </a:t>
          </a:r>
          <a:r>
            <a:rPr lang="ru-RU" sz="1300" b="1" dirty="0" err="1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телекоммуникаци-онное</a:t>
          </a:r>
          <a:r>
            <a:rPr lang="ru-RU" sz="1300" b="1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(ИКТ)</a:t>
          </a:r>
        </a:p>
      </dgm:t>
    </dgm:pt>
    <dgm:pt modelId="{E1146B90-13B0-4669-B0FA-80F0D7D7B815}" type="parTrans" cxnId="{0A2CD18E-0458-4D56-80C0-B583CF4D647F}">
      <dgm:prSet/>
      <dgm:spPr/>
      <dgm:t>
        <a:bodyPr/>
        <a:lstStyle/>
        <a:p>
          <a:endParaRPr lang="ru-RU"/>
        </a:p>
      </dgm:t>
    </dgm:pt>
    <dgm:pt modelId="{BFFE0A49-7839-492E-AFD2-31C1E0A1657E}" type="sibTrans" cxnId="{0A2CD18E-0458-4D56-80C0-B583CF4D647F}">
      <dgm:prSet/>
      <dgm:spPr/>
      <dgm:t>
        <a:bodyPr/>
        <a:lstStyle/>
        <a:p>
          <a:endParaRPr lang="ru-RU"/>
        </a:p>
      </dgm:t>
    </dgm:pt>
    <dgm:pt modelId="{11E4A12F-7166-4F53-A2D5-0C95EC74D1BA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Объекты </a:t>
          </a:r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интеллектуальной </a:t>
          </a:r>
          <a:r>
            <a:rPr lang="ru-RU" sz="1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собственности</a:t>
          </a:r>
          <a:endParaRPr lang="ru-RU" sz="1400" b="1" dirty="0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</dgm:t>
    </dgm:pt>
    <dgm:pt modelId="{59E422C0-3B3E-4C1B-94BA-EA73147F04DA}" type="parTrans" cxnId="{325A3F47-5BD1-4AFE-A4E3-CCE9F3960B50}">
      <dgm:prSet/>
      <dgm:spPr/>
      <dgm:t>
        <a:bodyPr/>
        <a:lstStyle/>
        <a:p>
          <a:endParaRPr lang="ru-RU"/>
        </a:p>
      </dgm:t>
    </dgm:pt>
    <dgm:pt modelId="{80E172A9-8369-4FA0-9240-1334A9300B7F}" type="sibTrans" cxnId="{325A3F47-5BD1-4AFE-A4E3-CCE9F3960B50}">
      <dgm:prSet/>
      <dgm:spPr/>
      <dgm:t>
        <a:bodyPr/>
        <a:lstStyle/>
        <a:p>
          <a:endParaRPr lang="ru-RU"/>
        </a:p>
      </dgm:t>
    </dgm:pt>
    <dgm:pt modelId="{4D12B77E-0EB3-463E-87AA-AD1F16E32C15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Прочие инвестиции</a:t>
          </a:r>
        </a:p>
      </dgm:t>
    </dgm:pt>
    <dgm:pt modelId="{EDE602AE-AACD-4820-BC39-D1601CF1F157}" type="parTrans" cxnId="{0537C286-51FA-44AC-A47A-9961F07BC798}">
      <dgm:prSet/>
      <dgm:spPr/>
      <dgm:t>
        <a:bodyPr/>
        <a:lstStyle/>
        <a:p>
          <a:endParaRPr lang="ru-RU"/>
        </a:p>
      </dgm:t>
    </dgm:pt>
    <dgm:pt modelId="{CA169CB2-07AA-4F59-BFDF-4936156AF5A2}" type="sibTrans" cxnId="{0537C286-51FA-44AC-A47A-9961F07BC798}">
      <dgm:prSet/>
      <dgm:spPr/>
      <dgm:t>
        <a:bodyPr/>
        <a:lstStyle/>
        <a:p>
          <a:endParaRPr lang="ru-RU"/>
        </a:p>
      </dgm:t>
    </dgm:pt>
    <dgm:pt modelId="{AB932893-6939-494D-9320-E14A280531D8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Сооружения</a:t>
          </a:r>
        </a:p>
      </dgm:t>
    </dgm:pt>
    <dgm:pt modelId="{266D37F8-E98F-4C8E-8774-18E9EB60A74E}" type="parTrans" cxnId="{D3113E02-C886-4FBF-983C-DDF8BD01B8A1}">
      <dgm:prSet/>
      <dgm:spPr/>
      <dgm:t>
        <a:bodyPr/>
        <a:lstStyle/>
        <a:p>
          <a:endParaRPr lang="ru-RU"/>
        </a:p>
      </dgm:t>
    </dgm:pt>
    <dgm:pt modelId="{B94B165B-44CF-4FC7-83DF-CFA348AC757B}" type="sibTrans" cxnId="{D3113E02-C886-4FBF-983C-DDF8BD01B8A1}">
      <dgm:prSet/>
      <dgm:spPr/>
      <dgm:t>
        <a:bodyPr/>
        <a:lstStyle/>
        <a:p>
          <a:endParaRPr lang="ru-RU"/>
        </a:p>
      </dgm:t>
    </dgm:pt>
    <dgm:pt modelId="{D82F6957-9786-4854-9E94-63CAFFFC18D0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Bef>
              <a:spcPct val="0"/>
            </a:spcBef>
          </a:pP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улучшение земель</a:t>
          </a:r>
        </a:p>
      </dgm:t>
    </dgm:pt>
    <dgm:pt modelId="{AA3DE31A-6E80-4314-873A-6615F055FB19}" type="parTrans" cxnId="{27177A95-96A0-4B24-B841-AEB960109A38}">
      <dgm:prSet/>
      <dgm:spPr/>
      <dgm:t>
        <a:bodyPr/>
        <a:lstStyle/>
        <a:p>
          <a:endParaRPr lang="ru-RU"/>
        </a:p>
      </dgm:t>
    </dgm:pt>
    <dgm:pt modelId="{B2019A46-5963-478B-A9CC-06B2B8862358}" type="sibTrans" cxnId="{27177A95-96A0-4B24-B841-AEB960109A38}">
      <dgm:prSet/>
      <dgm:spPr/>
      <dgm:t>
        <a:bodyPr/>
        <a:lstStyle/>
        <a:p>
          <a:endParaRPr lang="ru-RU"/>
        </a:p>
      </dgm:t>
    </dgm:pt>
    <dgm:pt modelId="{480A57F0-0271-44B4-90DC-253E1650D590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Прочие машины и оборудование, включая хозяйственный инвентарь, и другие объекты</a:t>
          </a:r>
        </a:p>
      </dgm:t>
    </dgm:pt>
    <dgm:pt modelId="{561CBC79-C21A-4E27-A365-2B10FDE749C4}" type="parTrans" cxnId="{581F826F-9BEE-4C8B-8C79-D6D1A66E8C40}">
      <dgm:prSet/>
      <dgm:spPr/>
      <dgm:t>
        <a:bodyPr/>
        <a:lstStyle/>
        <a:p>
          <a:endParaRPr lang="ru-RU"/>
        </a:p>
      </dgm:t>
    </dgm:pt>
    <dgm:pt modelId="{827F6555-C24C-4D78-BA7E-5F24E2C233F5}" type="sibTrans" cxnId="{581F826F-9BEE-4C8B-8C79-D6D1A66E8C40}">
      <dgm:prSet/>
      <dgm:spPr/>
      <dgm:t>
        <a:bodyPr/>
        <a:lstStyle/>
        <a:p>
          <a:endParaRPr lang="ru-RU"/>
        </a:p>
      </dgm:t>
    </dgm:pt>
    <dgm:pt modelId="{87CD8C7F-9FDF-4429-9E2F-848F36F8C535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научные исследования и разработки</a:t>
          </a:r>
        </a:p>
      </dgm:t>
    </dgm:pt>
    <dgm:pt modelId="{012C8463-01AE-4937-B2A6-7F471A5D0AC3}" type="parTrans" cxnId="{B508E6E3-D151-4A5F-A1ED-9B8D0DE48AD9}">
      <dgm:prSet/>
      <dgm:spPr/>
      <dgm:t>
        <a:bodyPr/>
        <a:lstStyle/>
        <a:p>
          <a:endParaRPr lang="ru-RU"/>
        </a:p>
      </dgm:t>
    </dgm:pt>
    <dgm:pt modelId="{15F0781A-CF2D-4B28-8BE2-ECEBA8ED6CC9}" type="sibTrans" cxnId="{B508E6E3-D151-4A5F-A1ED-9B8D0DE48AD9}">
      <dgm:prSet/>
      <dgm:spPr/>
      <dgm:t>
        <a:bodyPr/>
        <a:lstStyle/>
        <a:p>
          <a:endParaRPr lang="ru-RU"/>
        </a:p>
      </dgm:t>
    </dgm:pt>
    <dgm:pt modelId="{F59D2BF6-FD9C-46EC-BDAB-6A80099788CD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разведку недр и оценку запасов полезных ископаемых</a:t>
          </a:r>
        </a:p>
      </dgm:t>
    </dgm:pt>
    <dgm:pt modelId="{588D4E66-4844-4FAB-A6D5-766A7BB1D5D9}" type="parTrans" cxnId="{86AE3FAF-E51A-43CA-8484-4AB45A48CC39}">
      <dgm:prSet/>
      <dgm:spPr/>
      <dgm:t>
        <a:bodyPr/>
        <a:lstStyle/>
        <a:p>
          <a:endParaRPr lang="ru-RU"/>
        </a:p>
      </dgm:t>
    </dgm:pt>
    <dgm:pt modelId="{D75A8D5A-CF94-4009-984D-7F1A3E12C02C}" type="sibTrans" cxnId="{86AE3FAF-E51A-43CA-8484-4AB45A48CC39}">
      <dgm:prSet/>
      <dgm:spPr/>
      <dgm:t>
        <a:bodyPr/>
        <a:lstStyle/>
        <a:p>
          <a:endParaRPr lang="ru-RU"/>
        </a:p>
      </dgm:t>
    </dgm:pt>
    <dgm:pt modelId="{BDB7AB9F-8C68-40A8-802B-0012D6794E17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программное обеспечение, базы данных</a:t>
          </a:r>
        </a:p>
      </dgm:t>
    </dgm:pt>
    <dgm:pt modelId="{933941DF-9220-4015-8077-5E4BEA0102B6}" type="parTrans" cxnId="{1D1BF938-2434-463B-828B-28DDFCE3F6AC}">
      <dgm:prSet/>
      <dgm:spPr/>
      <dgm:t>
        <a:bodyPr/>
        <a:lstStyle/>
        <a:p>
          <a:endParaRPr lang="ru-RU"/>
        </a:p>
      </dgm:t>
    </dgm:pt>
    <dgm:pt modelId="{AB58CF9D-91B7-4493-9EB1-F634045AB1E9}" type="sibTrans" cxnId="{1D1BF938-2434-463B-828B-28DDFCE3F6AC}">
      <dgm:prSet/>
      <dgm:spPr/>
      <dgm:t>
        <a:bodyPr/>
        <a:lstStyle/>
        <a:p>
          <a:endParaRPr lang="ru-RU"/>
        </a:p>
      </dgm:t>
    </dgm:pt>
    <dgm:pt modelId="{C4171C16-642D-4AAD-9592-DBE103416851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оригиналы произведений развлекательного жанра, литературы и искусства</a:t>
          </a:r>
        </a:p>
      </dgm:t>
    </dgm:pt>
    <dgm:pt modelId="{E86E7E4D-AD92-42C7-8E7B-28E8276AEED5}" type="parTrans" cxnId="{D2AB625F-237C-42A6-B378-31512AA8785F}">
      <dgm:prSet/>
      <dgm:spPr/>
      <dgm:t>
        <a:bodyPr/>
        <a:lstStyle/>
        <a:p>
          <a:endParaRPr lang="ru-RU"/>
        </a:p>
      </dgm:t>
    </dgm:pt>
    <dgm:pt modelId="{E2015161-9B22-4746-9461-E02ED799A65B}" type="sibTrans" cxnId="{D2AB625F-237C-42A6-B378-31512AA8785F}">
      <dgm:prSet/>
      <dgm:spPr/>
      <dgm:t>
        <a:bodyPr/>
        <a:lstStyle/>
        <a:p>
          <a:endParaRPr lang="ru-RU"/>
        </a:p>
      </dgm:t>
    </dgm:pt>
    <dgm:pt modelId="{FFC5CFEA-06D8-4B3E-9FF5-4205EF100863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143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</dgm:t>
    </dgm:pt>
    <dgm:pt modelId="{BC08A303-4F25-4194-AFDE-51D491A6BF4B}" type="parTrans" cxnId="{2A873682-AFD7-4B0D-9AA8-337C1F1BB835}">
      <dgm:prSet/>
      <dgm:spPr/>
      <dgm:t>
        <a:bodyPr/>
        <a:lstStyle/>
        <a:p>
          <a:endParaRPr lang="ru-RU"/>
        </a:p>
      </dgm:t>
    </dgm:pt>
    <dgm:pt modelId="{8473F523-ACE0-41BC-B1A1-7BF3543F4FF0}" type="sibTrans" cxnId="{2A873682-AFD7-4B0D-9AA8-337C1F1BB835}">
      <dgm:prSet/>
      <dgm:spPr/>
      <dgm:t>
        <a:bodyPr/>
        <a:lstStyle/>
        <a:p>
          <a:endParaRPr lang="ru-RU"/>
        </a:p>
      </dgm:t>
    </dgm:pt>
    <dgm:pt modelId="{83C2DAD8-4A66-46F0-8774-2769F8CE9119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на</a:t>
          </a:r>
          <a:b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формирование рабочего, продуктивного и племенного стада</a:t>
          </a:r>
        </a:p>
      </dgm:t>
    </dgm:pt>
    <dgm:pt modelId="{21AB8335-86A0-4E25-8D1E-25BE13AA3C8F}" type="parTrans" cxnId="{0E81B6B5-FB39-446D-9CE3-7481FCC6BBF4}">
      <dgm:prSet/>
      <dgm:spPr/>
      <dgm:t>
        <a:bodyPr/>
        <a:lstStyle/>
        <a:p>
          <a:endParaRPr lang="ru-RU"/>
        </a:p>
      </dgm:t>
    </dgm:pt>
    <dgm:pt modelId="{C08BC6C0-81DD-4774-B253-5203BC13E472}" type="sibTrans" cxnId="{0E81B6B5-FB39-446D-9CE3-7481FCC6BBF4}">
      <dgm:prSet/>
      <dgm:spPr/>
      <dgm:t>
        <a:bodyPr/>
        <a:lstStyle/>
        <a:p>
          <a:endParaRPr lang="ru-RU"/>
        </a:p>
      </dgm:t>
    </dgm:pt>
    <dgm:pt modelId="{2DA94599-2AB8-4BBA-A3A9-6D969E58EB27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800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по насаждению и выращиванию многолетних культур</a:t>
          </a:r>
        </a:p>
      </dgm:t>
    </dgm:pt>
    <dgm:pt modelId="{A7558F46-8DDB-4C20-A3B8-9F0C1D3B2DB6}" type="parTrans" cxnId="{E89CECAB-300B-408F-9C08-EC077D2E2510}">
      <dgm:prSet/>
      <dgm:spPr/>
      <dgm:t>
        <a:bodyPr/>
        <a:lstStyle/>
        <a:p>
          <a:endParaRPr lang="ru-RU"/>
        </a:p>
      </dgm:t>
    </dgm:pt>
    <dgm:pt modelId="{24C7F248-CBDF-41DB-95BC-B31F0A60D545}" type="sibTrans" cxnId="{E89CECAB-300B-408F-9C08-EC077D2E2510}">
      <dgm:prSet/>
      <dgm:spPr/>
      <dgm:t>
        <a:bodyPr/>
        <a:lstStyle/>
        <a:p>
          <a:endParaRPr lang="ru-RU"/>
        </a:p>
      </dgm:t>
    </dgm:pt>
    <dgm:pt modelId="{D03DBCDE-CBAA-49BD-BBB1-2E5CEB3E9CA4}">
      <dgm:prSet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114300"/>
          <a:r>
            <a:rPr lang="ru-RU" sz="1300" b="1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</dgm:t>
    </dgm:pt>
    <dgm:pt modelId="{66A2B220-3C53-47A9-A745-B20B6C373AE1}" type="parTrans" cxnId="{EC1FE05F-CA1D-4B87-B3B7-76A4AD540975}">
      <dgm:prSet/>
      <dgm:spPr/>
      <dgm:t>
        <a:bodyPr/>
        <a:lstStyle/>
        <a:p>
          <a:endParaRPr lang="ru-RU"/>
        </a:p>
      </dgm:t>
    </dgm:pt>
    <dgm:pt modelId="{8BEF26C1-DA72-4C5F-942E-7D5E041C117F}" type="sibTrans" cxnId="{EC1FE05F-CA1D-4B87-B3B7-76A4AD540975}">
      <dgm:prSet/>
      <dgm:spPr/>
      <dgm:t>
        <a:bodyPr/>
        <a:lstStyle/>
        <a:p>
          <a:endParaRPr lang="ru-RU"/>
        </a:p>
      </dgm:t>
    </dgm:pt>
    <dgm:pt modelId="{92B8DD09-86E8-432F-9D38-4DC9C1D39A71}" type="pres">
      <dgm:prSet presAssocID="{A721D7A5-2B8D-4284-818A-D43F4D01A1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17F-7521-4C48-84F4-5728D6E97923}" type="pres">
      <dgm:prSet presAssocID="{00A08F99-3DF5-4ACD-9ED5-8DDF4CF80ABA}" presName="composite" presStyleCnt="0"/>
      <dgm:spPr/>
    </dgm:pt>
    <dgm:pt modelId="{894A08F6-95B3-402C-91C8-CF4151E1BD37}" type="pres">
      <dgm:prSet presAssocID="{00A08F99-3DF5-4ACD-9ED5-8DDF4CF80ABA}" presName="parTx" presStyleLbl="alignNode1" presStyleIdx="0" presStyleCnt="5" custLinFactNeighborX="3372" custLinFactNeighborY="-52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BCB7-9EE5-4061-8F0A-44BC3D05225C}" type="pres">
      <dgm:prSet presAssocID="{00A08F99-3DF5-4ACD-9ED5-8DDF4CF80ABA}" presName="desTx" presStyleLbl="alignAccFollowNode1" presStyleIdx="0" presStyleCnt="5" custScaleY="100000" custLinFactNeighborX="4658" custLinFactNeighborY="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D7D77-06FC-4CDC-84D5-B536793D5ECB}" type="pres">
      <dgm:prSet presAssocID="{2356A40C-F0CF-40D7-99FB-8FD9266AEFEF}" presName="space" presStyleCnt="0"/>
      <dgm:spPr/>
    </dgm:pt>
    <dgm:pt modelId="{3B0288A1-6685-4E8E-9EC9-C5BA97066B55}" type="pres">
      <dgm:prSet presAssocID="{427B7BF0-3700-4D3A-839B-567C76000B74}" presName="composite" presStyleCnt="0"/>
      <dgm:spPr/>
    </dgm:pt>
    <dgm:pt modelId="{88DB2AD4-8568-48F9-BBB2-9199649C8081}" type="pres">
      <dgm:prSet presAssocID="{427B7BF0-3700-4D3A-839B-567C76000B74}" presName="parTx" presStyleLbl="alignNode1" presStyleIdx="1" presStyleCnt="5" custScaleX="103748" custLinFactNeighborX="-43" custLinFactNeighborY="-48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A76DF-45DB-4B75-8D99-16049AAF4EE9}" type="pres">
      <dgm:prSet presAssocID="{427B7BF0-3700-4D3A-839B-567C76000B74}" presName="desTx" presStyleLbl="alignAccFollowNode1" presStyleIdx="1" presStyleCnt="5" custScaleX="100053" custScaleY="100020" custLinFactNeighborX="2233" custLinFactNeighborY="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2DC48-867C-4752-AF85-D724070BF748}" type="pres">
      <dgm:prSet presAssocID="{061D441C-A03B-4099-8967-37DC24742B46}" presName="space" presStyleCnt="0"/>
      <dgm:spPr/>
    </dgm:pt>
    <dgm:pt modelId="{443AA887-E0D7-4F65-83C9-0783BA2135FE}" type="pres">
      <dgm:prSet presAssocID="{862790D0-314B-4AA8-9CF3-3F6BA42A7803}" presName="composite" presStyleCnt="0"/>
      <dgm:spPr/>
    </dgm:pt>
    <dgm:pt modelId="{D5FA9605-5340-4317-B9D3-44389A6187DD}" type="pres">
      <dgm:prSet presAssocID="{862790D0-314B-4AA8-9CF3-3F6BA42A7803}" presName="parTx" presStyleLbl="alignNode1" presStyleIdx="2" presStyleCnt="5" custScaleX="115369" custLinFactNeighborX="1079" custLinFactNeighborY="-45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826B-C398-41D7-9010-2D3B1604F9A9}" type="pres">
      <dgm:prSet presAssocID="{862790D0-314B-4AA8-9CF3-3F6BA42A7803}" presName="desTx" presStyleLbl="alignAccFollowNode1" presStyleIdx="2" presStyleCnt="5" custScaleX="113445" custScaleY="100000" custLinFactNeighborX="-290" custLinFactNeighborY="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994E6-7455-4ACD-8242-2CCF0B66A3CF}" type="pres">
      <dgm:prSet presAssocID="{CC495BED-5B52-4893-AC63-8D1DBDA1CFE8}" presName="space" presStyleCnt="0"/>
      <dgm:spPr/>
    </dgm:pt>
    <dgm:pt modelId="{98E01017-6916-4916-98E9-1DCDCDC67A51}" type="pres">
      <dgm:prSet presAssocID="{11E4A12F-7166-4F53-A2D5-0C95EC74D1BA}" presName="composite" presStyleCnt="0"/>
      <dgm:spPr/>
    </dgm:pt>
    <dgm:pt modelId="{5117D8BB-C34F-4D32-B820-C0BF344486C3}" type="pres">
      <dgm:prSet presAssocID="{11E4A12F-7166-4F53-A2D5-0C95EC74D1BA}" presName="parTx" presStyleLbl="alignNode1" presStyleIdx="3" presStyleCnt="5" custScaleX="135011" custScaleY="105339" custLinFactNeighborX="-2175" custLinFactNeighborY="-49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76E0-40B5-4E7A-99E9-4FF8F61DF6B0}" type="pres">
      <dgm:prSet presAssocID="{11E4A12F-7166-4F53-A2D5-0C95EC74D1BA}" presName="desTx" presStyleLbl="alignAccFollowNode1" presStyleIdx="3" presStyleCnt="5" custScaleX="147795" custScaleY="100000" custLinFactNeighborX="508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92113-FFC6-474F-9A33-A6EAA3C92252}" type="pres">
      <dgm:prSet presAssocID="{80E172A9-8369-4FA0-9240-1334A9300B7F}" presName="space" presStyleCnt="0"/>
      <dgm:spPr/>
    </dgm:pt>
    <dgm:pt modelId="{B847226D-93B9-4A7B-A13F-105914DDE4E2}" type="pres">
      <dgm:prSet presAssocID="{4D12B77E-0EB3-463E-87AA-AD1F16E32C15}" presName="composite" presStyleCnt="0"/>
      <dgm:spPr/>
    </dgm:pt>
    <dgm:pt modelId="{415B344A-3FDE-4579-BF73-3D9944769592}" type="pres">
      <dgm:prSet presAssocID="{4D12B77E-0EB3-463E-87AA-AD1F16E32C15}" presName="parTx" presStyleLbl="alignNode1" presStyleIdx="4" presStyleCnt="5" custLinFactNeighborX="527" custLinFactNeighborY="-42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3F408-3645-46F0-86CB-5C9BE56D94DD}" type="pres">
      <dgm:prSet presAssocID="{4D12B77E-0EB3-463E-87AA-AD1F16E32C15}" presName="desTx" presStyleLbl="alignAccFollowNode1" presStyleIdx="4" presStyleCnt="5" custLinFactNeighborX="1494" custLinFactNeighborY="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A13FB-F944-4677-8487-7440C13663A1}" type="presOf" srcId="{480A57F0-0271-44B4-90DC-253E1650D590}" destId="{A4F3826B-C398-41D7-9010-2D3B1604F9A9}" srcOrd="0" destOrd="1" presId="urn:microsoft.com/office/officeart/2005/8/layout/hList1"/>
    <dgm:cxn modelId="{C57E1594-1189-43B6-9F9E-BF680E4C5D42}" type="presOf" srcId="{E5D43C74-CB3D-486F-9FE1-32C976F15C9F}" destId="{AD1A76DF-45DB-4B75-8D99-16049AAF4EE9}" srcOrd="0" destOrd="0" presId="urn:microsoft.com/office/officeart/2005/8/layout/hList1"/>
    <dgm:cxn modelId="{1FE1A985-8254-48CA-98A4-B337F30E5E7C}" srcId="{00A08F99-3DF5-4ACD-9ED5-8DDF4CF80ABA}" destId="{2B620BC1-A4B0-4E62-A2C4-8F5AA3E881C9}" srcOrd="1" destOrd="0" parTransId="{62ECACDA-A001-4851-9668-68C1F726B1C0}" sibTransId="{5D8E0470-FA8E-4D6F-8D54-E83840FFC339}"/>
    <dgm:cxn modelId="{560ABA36-F0D4-4919-855F-C96F816AB77A}" type="presOf" srcId="{4D12B77E-0EB3-463E-87AA-AD1F16E32C15}" destId="{415B344A-3FDE-4579-BF73-3D9944769592}" srcOrd="0" destOrd="0" presId="urn:microsoft.com/office/officeart/2005/8/layout/hList1"/>
    <dgm:cxn modelId="{EC1FE05F-CA1D-4B87-B3B7-76A4AD540975}" srcId="{11E4A12F-7166-4F53-A2D5-0C95EC74D1BA}" destId="{D03DBCDE-CBAA-49BD-BBB1-2E5CEB3E9CA4}" srcOrd="0" destOrd="0" parTransId="{66A2B220-3C53-47A9-A745-B20B6C373AE1}" sibTransId="{8BEF26C1-DA72-4C5F-942E-7D5E041C117F}"/>
    <dgm:cxn modelId="{5233B32B-D6DC-427C-931B-CA4EB755316B}" type="presOf" srcId="{3AB146FB-A27F-4B2E-9595-038C0358BEB6}" destId="{A4F3826B-C398-41D7-9010-2D3B1604F9A9}" srcOrd="0" destOrd="0" presId="urn:microsoft.com/office/officeart/2005/8/layout/hList1"/>
    <dgm:cxn modelId="{B2A0E5EF-8FB9-49A3-947D-3872459084A4}" type="presOf" srcId="{A721D7A5-2B8D-4284-818A-D43F4D01A1F3}" destId="{92B8DD09-86E8-432F-9D38-4DC9C1D39A71}" srcOrd="0" destOrd="0" presId="urn:microsoft.com/office/officeart/2005/8/layout/hList1"/>
    <dgm:cxn modelId="{828CBE04-9238-4F16-838C-6DE8116EC5C3}" type="presOf" srcId="{AB932893-6939-494D-9320-E14A280531D8}" destId="{FAA3BCB7-9EE5-4061-8F0A-44BC3D05225C}" srcOrd="0" destOrd="2" presId="urn:microsoft.com/office/officeart/2005/8/layout/hList1"/>
    <dgm:cxn modelId="{4801D945-6CC3-4796-8646-3E06B17923E0}" srcId="{00A08F99-3DF5-4ACD-9ED5-8DDF4CF80ABA}" destId="{7426824D-5B33-49CD-B1A4-40FB5C9B4F6C}" srcOrd="0" destOrd="0" parTransId="{33BE659F-9329-496F-8A70-466E29F602B6}" sibTransId="{2689BF52-772A-4F56-BBF4-26DA5C576D13}"/>
    <dgm:cxn modelId="{96BBB59C-97A5-4EBF-900E-B29E7B9F9595}" type="presOf" srcId="{00A08F99-3DF5-4ACD-9ED5-8DDF4CF80ABA}" destId="{894A08F6-95B3-402C-91C8-CF4151E1BD37}" srcOrd="0" destOrd="0" presId="urn:microsoft.com/office/officeart/2005/8/layout/hList1"/>
    <dgm:cxn modelId="{AC553A4C-B52D-4F43-8F99-FF3A35C0DFC6}" type="presOf" srcId="{87CD8C7F-9FDF-4429-9E2F-848F36F8C535}" destId="{5F2876E0-40B5-4E7A-99E9-4FF8F61DF6B0}" srcOrd="0" destOrd="1" presId="urn:microsoft.com/office/officeart/2005/8/layout/hList1"/>
    <dgm:cxn modelId="{FCC3CD92-4800-476B-A3C2-F66E98895875}" type="presOf" srcId="{BDB7AB9F-8C68-40A8-802B-0012D6794E17}" destId="{5F2876E0-40B5-4E7A-99E9-4FF8F61DF6B0}" srcOrd="0" destOrd="3" presId="urn:microsoft.com/office/officeart/2005/8/layout/hList1"/>
    <dgm:cxn modelId="{77C3A6EC-91B5-4B82-BEB7-B697C8B5CEAC}" srcId="{427B7BF0-3700-4D3A-839B-567C76000B74}" destId="{E5D43C74-CB3D-486F-9FE1-32C976F15C9F}" srcOrd="0" destOrd="0" parTransId="{938714F6-D68B-417C-B895-5E88C2134CBB}" sibTransId="{EEA2BCB3-F72C-4643-BFFB-39D5DD34F230}"/>
    <dgm:cxn modelId="{BF15A332-54E8-4B0F-B083-1331CEE3EDD4}" type="presOf" srcId="{FFC5CFEA-06D8-4B3E-9FF5-4205EF100863}" destId="{3823F408-3645-46F0-86CB-5C9BE56D94DD}" srcOrd="0" destOrd="0" presId="urn:microsoft.com/office/officeart/2005/8/layout/hList1"/>
    <dgm:cxn modelId="{C8340345-8E78-4C14-967F-F52EBA6C9696}" type="presOf" srcId="{C4171C16-642D-4AAD-9592-DBE103416851}" destId="{5F2876E0-40B5-4E7A-99E9-4FF8F61DF6B0}" srcOrd="0" destOrd="4" presId="urn:microsoft.com/office/officeart/2005/8/layout/hList1"/>
    <dgm:cxn modelId="{BA03904E-8CC5-4DD0-AFA0-9DADE1FA6C10}" srcId="{A721D7A5-2B8D-4284-818A-D43F4D01A1F3}" destId="{427B7BF0-3700-4D3A-839B-567C76000B74}" srcOrd="1" destOrd="0" parTransId="{561A1781-0586-4C27-9237-8285BFBF851F}" sibTransId="{061D441C-A03B-4099-8967-37DC24742B46}"/>
    <dgm:cxn modelId="{1D1BF938-2434-463B-828B-28DDFCE3F6AC}" srcId="{11E4A12F-7166-4F53-A2D5-0C95EC74D1BA}" destId="{BDB7AB9F-8C68-40A8-802B-0012D6794E17}" srcOrd="3" destOrd="0" parTransId="{933941DF-9220-4015-8077-5E4BEA0102B6}" sibTransId="{AB58CF9D-91B7-4493-9EB1-F634045AB1E9}"/>
    <dgm:cxn modelId="{86AE3FAF-E51A-43CA-8484-4AB45A48CC39}" srcId="{11E4A12F-7166-4F53-A2D5-0C95EC74D1BA}" destId="{F59D2BF6-FD9C-46EC-BDAB-6A80099788CD}" srcOrd="2" destOrd="0" parTransId="{588D4E66-4844-4FAB-A6D5-766A7BB1D5D9}" sibTransId="{D75A8D5A-CF94-4009-984D-7F1A3E12C02C}"/>
    <dgm:cxn modelId="{E89CECAB-300B-408F-9C08-EC077D2E2510}" srcId="{4D12B77E-0EB3-463E-87AA-AD1F16E32C15}" destId="{2DA94599-2AB8-4BBA-A3A9-6D969E58EB27}" srcOrd="2" destOrd="0" parTransId="{A7558F46-8DDB-4C20-A3B8-9F0C1D3B2DB6}" sibTransId="{24C7F248-CBDF-41DB-95BC-B31F0A60D545}"/>
    <dgm:cxn modelId="{957C0904-028E-4AB0-99CB-594304C58434}" type="presOf" srcId="{D82F6957-9786-4854-9E94-63CAFFFC18D0}" destId="{FAA3BCB7-9EE5-4061-8F0A-44BC3D05225C}" srcOrd="0" destOrd="3" presId="urn:microsoft.com/office/officeart/2005/8/layout/hList1"/>
    <dgm:cxn modelId="{D2AB625F-237C-42A6-B378-31512AA8785F}" srcId="{11E4A12F-7166-4F53-A2D5-0C95EC74D1BA}" destId="{C4171C16-642D-4AAD-9592-DBE103416851}" srcOrd="4" destOrd="0" parTransId="{E86E7E4D-AD92-42C7-8E7B-28E8276AEED5}" sibTransId="{E2015161-9B22-4746-9461-E02ED799A65B}"/>
    <dgm:cxn modelId="{581F826F-9BEE-4C8B-8C79-D6D1A66E8C40}" srcId="{862790D0-314B-4AA8-9CF3-3F6BA42A7803}" destId="{480A57F0-0271-44B4-90DC-253E1650D590}" srcOrd="1" destOrd="0" parTransId="{561CBC79-C21A-4E27-A365-2B10FDE749C4}" sibTransId="{827F6555-C24C-4D78-BA7E-5F24E2C233F5}"/>
    <dgm:cxn modelId="{E12C6DC8-9E29-4198-AE9A-AD6A1D1AE386}" type="presOf" srcId="{427B7BF0-3700-4D3A-839B-567C76000B74}" destId="{88DB2AD4-8568-48F9-BBB2-9199649C8081}" srcOrd="0" destOrd="0" presId="urn:microsoft.com/office/officeart/2005/8/layout/hList1"/>
    <dgm:cxn modelId="{85D38ED2-D71E-4BA7-AFD0-1B7CDD440521}" type="presOf" srcId="{2DA94599-2AB8-4BBA-A3A9-6D969E58EB27}" destId="{3823F408-3645-46F0-86CB-5C9BE56D94DD}" srcOrd="0" destOrd="2" presId="urn:microsoft.com/office/officeart/2005/8/layout/hList1"/>
    <dgm:cxn modelId="{0C4F50D0-1F3C-4A16-A059-ECCB0BE3ABA2}" srcId="{A721D7A5-2B8D-4284-818A-D43F4D01A1F3}" destId="{00A08F99-3DF5-4ACD-9ED5-8DDF4CF80ABA}" srcOrd="0" destOrd="0" parTransId="{288CFE03-E21E-45AE-95B5-6E3BB4E656B9}" sibTransId="{2356A40C-F0CF-40D7-99FB-8FD9266AEFEF}"/>
    <dgm:cxn modelId="{2A873682-AFD7-4B0D-9AA8-337C1F1BB835}" srcId="{4D12B77E-0EB3-463E-87AA-AD1F16E32C15}" destId="{FFC5CFEA-06D8-4B3E-9FF5-4205EF100863}" srcOrd="0" destOrd="0" parTransId="{BC08A303-4F25-4194-AFDE-51D491A6BF4B}" sibTransId="{8473F523-ACE0-41BC-B1A1-7BF3543F4FF0}"/>
    <dgm:cxn modelId="{FB50B5B2-3258-44E3-B33F-3C957F1BD936}" type="presOf" srcId="{7426824D-5B33-49CD-B1A4-40FB5C9B4F6C}" destId="{FAA3BCB7-9EE5-4061-8F0A-44BC3D05225C}" srcOrd="0" destOrd="0" presId="urn:microsoft.com/office/officeart/2005/8/layout/hList1"/>
    <dgm:cxn modelId="{013D5C67-7A8A-46B1-8109-1DE3BD9FA195}" type="presOf" srcId="{83C2DAD8-4A66-46F0-8774-2769F8CE9119}" destId="{3823F408-3645-46F0-86CB-5C9BE56D94DD}" srcOrd="0" destOrd="1" presId="urn:microsoft.com/office/officeart/2005/8/layout/hList1"/>
    <dgm:cxn modelId="{A9CFB552-1E37-4CB9-B413-B4113B337256}" type="presOf" srcId="{F59D2BF6-FD9C-46EC-BDAB-6A80099788CD}" destId="{5F2876E0-40B5-4E7A-99E9-4FF8F61DF6B0}" srcOrd="0" destOrd="2" presId="urn:microsoft.com/office/officeart/2005/8/layout/hList1"/>
    <dgm:cxn modelId="{9B7AC4DC-B65E-40F5-A90A-23EE2009B4B0}" type="presOf" srcId="{D03DBCDE-CBAA-49BD-BBB1-2E5CEB3E9CA4}" destId="{5F2876E0-40B5-4E7A-99E9-4FF8F61DF6B0}" srcOrd="0" destOrd="0" presId="urn:microsoft.com/office/officeart/2005/8/layout/hList1"/>
    <dgm:cxn modelId="{0A2CD18E-0458-4D56-80C0-B583CF4D647F}" srcId="{862790D0-314B-4AA8-9CF3-3F6BA42A7803}" destId="{3AB146FB-A27F-4B2E-9595-038C0358BEB6}" srcOrd="0" destOrd="0" parTransId="{E1146B90-13B0-4669-B0FA-80F0D7D7B815}" sibTransId="{BFFE0A49-7839-492E-AFD2-31C1E0A1657E}"/>
    <dgm:cxn modelId="{A3AF2C67-6135-48E1-8DDF-A14619E22F67}" srcId="{A721D7A5-2B8D-4284-818A-D43F4D01A1F3}" destId="{862790D0-314B-4AA8-9CF3-3F6BA42A7803}" srcOrd="2" destOrd="0" parTransId="{070C2CC5-64FB-48D4-8855-AE457A2B81B3}" sibTransId="{CC495BED-5B52-4893-AC63-8D1DBDA1CFE8}"/>
    <dgm:cxn modelId="{F77F523C-8DFB-406E-AD58-E03BC62C552F}" type="presOf" srcId="{862790D0-314B-4AA8-9CF3-3F6BA42A7803}" destId="{D5FA9605-5340-4317-B9D3-44389A6187DD}" srcOrd="0" destOrd="0" presId="urn:microsoft.com/office/officeart/2005/8/layout/hList1"/>
    <dgm:cxn modelId="{0E81B6B5-FB39-446D-9CE3-7481FCC6BBF4}" srcId="{4D12B77E-0EB3-463E-87AA-AD1F16E32C15}" destId="{83C2DAD8-4A66-46F0-8774-2769F8CE9119}" srcOrd="1" destOrd="0" parTransId="{21AB8335-86A0-4E25-8D1E-25BE13AA3C8F}" sibTransId="{C08BC6C0-81DD-4774-B253-5203BC13E472}"/>
    <dgm:cxn modelId="{D3113E02-C886-4FBF-983C-DDF8BD01B8A1}" srcId="{00A08F99-3DF5-4ACD-9ED5-8DDF4CF80ABA}" destId="{AB932893-6939-494D-9320-E14A280531D8}" srcOrd="2" destOrd="0" parTransId="{266D37F8-E98F-4C8E-8774-18E9EB60A74E}" sibTransId="{B94B165B-44CF-4FC7-83DF-CFA348AC757B}"/>
    <dgm:cxn modelId="{B508E6E3-D151-4A5F-A1ED-9B8D0DE48AD9}" srcId="{11E4A12F-7166-4F53-A2D5-0C95EC74D1BA}" destId="{87CD8C7F-9FDF-4429-9E2F-848F36F8C535}" srcOrd="1" destOrd="0" parTransId="{012C8463-01AE-4937-B2A6-7F471A5D0AC3}" sibTransId="{15F0781A-CF2D-4B28-8BE2-ECEBA8ED6CC9}"/>
    <dgm:cxn modelId="{B26A1A07-43C8-4239-9A5A-85BC2868FDEC}" type="presOf" srcId="{11E4A12F-7166-4F53-A2D5-0C95EC74D1BA}" destId="{5117D8BB-C34F-4D32-B820-C0BF344486C3}" srcOrd="0" destOrd="0" presId="urn:microsoft.com/office/officeart/2005/8/layout/hList1"/>
    <dgm:cxn modelId="{0537C286-51FA-44AC-A47A-9961F07BC798}" srcId="{A721D7A5-2B8D-4284-818A-D43F4D01A1F3}" destId="{4D12B77E-0EB3-463E-87AA-AD1F16E32C15}" srcOrd="4" destOrd="0" parTransId="{EDE602AE-AACD-4820-BC39-D1601CF1F157}" sibTransId="{CA169CB2-07AA-4F59-BFDF-4936156AF5A2}"/>
    <dgm:cxn modelId="{325A3F47-5BD1-4AFE-A4E3-CCE9F3960B50}" srcId="{A721D7A5-2B8D-4284-818A-D43F4D01A1F3}" destId="{11E4A12F-7166-4F53-A2D5-0C95EC74D1BA}" srcOrd="3" destOrd="0" parTransId="{59E422C0-3B3E-4C1B-94BA-EA73147F04DA}" sibTransId="{80E172A9-8369-4FA0-9240-1334A9300B7F}"/>
    <dgm:cxn modelId="{27177A95-96A0-4B24-B841-AEB960109A38}" srcId="{00A08F99-3DF5-4ACD-9ED5-8DDF4CF80ABA}" destId="{D82F6957-9786-4854-9E94-63CAFFFC18D0}" srcOrd="3" destOrd="0" parTransId="{AA3DE31A-6E80-4314-873A-6615F055FB19}" sibTransId="{B2019A46-5963-478B-A9CC-06B2B8862358}"/>
    <dgm:cxn modelId="{761C02D8-C410-47CC-8DE2-C77457BC869A}" type="presOf" srcId="{2B620BC1-A4B0-4E62-A2C4-8F5AA3E881C9}" destId="{FAA3BCB7-9EE5-4061-8F0A-44BC3D05225C}" srcOrd="0" destOrd="1" presId="urn:microsoft.com/office/officeart/2005/8/layout/hList1"/>
    <dgm:cxn modelId="{68C7085C-B5B0-46C4-917F-46CC7ED4068A}" type="presParOf" srcId="{92B8DD09-86E8-432F-9D38-4DC9C1D39A71}" destId="{051B417F-7521-4C48-84F4-5728D6E97923}" srcOrd="0" destOrd="0" presId="urn:microsoft.com/office/officeart/2005/8/layout/hList1"/>
    <dgm:cxn modelId="{50085F44-7364-48A9-980E-5B6FD8CE1A4E}" type="presParOf" srcId="{051B417F-7521-4C48-84F4-5728D6E97923}" destId="{894A08F6-95B3-402C-91C8-CF4151E1BD37}" srcOrd="0" destOrd="0" presId="urn:microsoft.com/office/officeart/2005/8/layout/hList1"/>
    <dgm:cxn modelId="{E92DF63C-C978-4385-A42F-0F0938AD9A88}" type="presParOf" srcId="{051B417F-7521-4C48-84F4-5728D6E97923}" destId="{FAA3BCB7-9EE5-4061-8F0A-44BC3D05225C}" srcOrd="1" destOrd="0" presId="urn:microsoft.com/office/officeart/2005/8/layout/hList1"/>
    <dgm:cxn modelId="{42B5CAAE-5245-4538-95A9-127CA2D34EF0}" type="presParOf" srcId="{92B8DD09-86E8-432F-9D38-4DC9C1D39A71}" destId="{06DD7D77-06FC-4CDC-84D5-B536793D5ECB}" srcOrd="1" destOrd="0" presId="urn:microsoft.com/office/officeart/2005/8/layout/hList1"/>
    <dgm:cxn modelId="{1CCA7FBC-2891-4428-92AF-B5E6E85DA7A2}" type="presParOf" srcId="{92B8DD09-86E8-432F-9D38-4DC9C1D39A71}" destId="{3B0288A1-6685-4E8E-9EC9-C5BA97066B55}" srcOrd="2" destOrd="0" presId="urn:microsoft.com/office/officeart/2005/8/layout/hList1"/>
    <dgm:cxn modelId="{DBA96DA7-1FC2-4F2A-B95A-4C86E73ACB67}" type="presParOf" srcId="{3B0288A1-6685-4E8E-9EC9-C5BA97066B55}" destId="{88DB2AD4-8568-48F9-BBB2-9199649C8081}" srcOrd="0" destOrd="0" presId="urn:microsoft.com/office/officeart/2005/8/layout/hList1"/>
    <dgm:cxn modelId="{2E2C050C-8EE2-4F27-B19E-66CB72B7F155}" type="presParOf" srcId="{3B0288A1-6685-4E8E-9EC9-C5BA97066B55}" destId="{AD1A76DF-45DB-4B75-8D99-16049AAF4EE9}" srcOrd="1" destOrd="0" presId="urn:microsoft.com/office/officeart/2005/8/layout/hList1"/>
    <dgm:cxn modelId="{B9196B50-773C-4B40-909C-7A34729CAFEE}" type="presParOf" srcId="{92B8DD09-86E8-432F-9D38-4DC9C1D39A71}" destId="{DA62DC48-867C-4752-AF85-D724070BF748}" srcOrd="3" destOrd="0" presId="urn:microsoft.com/office/officeart/2005/8/layout/hList1"/>
    <dgm:cxn modelId="{F4288EE7-091B-47A7-94F8-19A0B6387408}" type="presParOf" srcId="{92B8DD09-86E8-432F-9D38-4DC9C1D39A71}" destId="{443AA887-E0D7-4F65-83C9-0783BA2135FE}" srcOrd="4" destOrd="0" presId="urn:microsoft.com/office/officeart/2005/8/layout/hList1"/>
    <dgm:cxn modelId="{B594D587-0F61-4AF0-9894-CB5F9695EFB8}" type="presParOf" srcId="{443AA887-E0D7-4F65-83C9-0783BA2135FE}" destId="{D5FA9605-5340-4317-B9D3-44389A6187DD}" srcOrd="0" destOrd="0" presId="urn:microsoft.com/office/officeart/2005/8/layout/hList1"/>
    <dgm:cxn modelId="{B26ED0AA-7FBB-4C10-922F-1926787F9702}" type="presParOf" srcId="{443AA887-E0D7-4F65-83C9-0783BA2135FE}" destId="{A4F3826B-C398-41D7-9010-2D3B1604F9A9}" srcOrd="1" destOrd="0" presId="urn:microsoft.com/office/officeart/2005/8/layout/hList1"/>
    <dgm:cxn modelId="{17D37F71-4323-4692-893B-D54863BD6CED}" type="presParOf" srcId="{92B8DD09-86E8-432F-9D38-4DC9C1D39A71}" destId="{077994E6-7455-4ACD-8242-2CCF0B66A3CF}" srcOrd="5" destOrd="0" presId="urn:microsoft.com/office/officeart/2005/8/layout/hList1"/>
    <dgm:cxn modelId="{03FE2BAD-9AF9-4062-A5E6-574D24458EA3}" type="presParOf" srcId="{92B8DD09-86E8-432F-9D38-4DC9C1D39A71}" destId="{98E01017-6916-4916-98E9-1DCDCDC67A51}" srcOrd="6" destOrd="0" presId="urn:microsoft.com/office/officeart/2005/8/layout/hList1"/>
    <dgm:cxn modelId="{274A4964-C597-4C44-BAB9-F8DC3FB7EFFE}" type="presParOf" srcId="{98E01017-6916-4916-98E9-1DCDCDC67A51}" destId="{5117D8BB-C34F-4D32-B820-C0BF344486C3}" srcOrd="0" destOrd="0" presId="urn:microsoft.com/office/officeart/2005/8/layout/hList1"/>
    <dgm:cxn modelId="{59B1BD8C-7005-427A-A1EC-84C53666C5FC}" type="presParOf" srcId="{98E01017-6916-4916-98E9-1DCDCDC67A51}" destId="{5F2876E0-40B5-4E7A-99E9-4FF8F61DF6B0}" srcOrd="1" destOrd="0" presId="urn:microsoft.com/office/officeart/2005/8/layout/hList1"/>
    <dgm:cxn modelId="{E849B98A-9E0A-4098-84EF-8B6F3B9AFDFA}" type="presParOf" srcId="{92B8DD09-86E8-432F-9D38-4DC9C1D39A71}" destId="{01992113-FFC6-474F-9A33-A6EAA3C92252}" srcOrd="7" destOrd="0" presId="urn:microsoft.com/office/officeart/2005/8/layout/hList1"/>
    <dgm:cxn modelId="{FAE4BEE5-04E4-4BA6-8E97-A4531E182BBC}" type="presParOf" srcId="{92B8DD09-86E8-432F-9D38-4DC9C1D39A71}" destId="{B847226D-93B9-4A7B-A13F-105914DDE4E2}" srcOrd="8" destOrd="0" presId="urn:microsoft.com/office/officeart/2005/8/layout/hList1"/>
    <dgm:cxn modelId="{A42963AB-516C-4D7E-AD08-28647580EE7F}" type="presParOf" srcId="{B847226D-93B9-4A7B-A13F-105914DDE4E2}" destId="{415B344A-3FDE-4579-BF73-3D9944769592}" srcOrd="0" destOrd="0" presId="urn:microsoft.com/office/officeart/2005/8/layout/hList1"/>
    <dgm:cxn modelId="{972E0601-93C2-4AD1-817C-1430EAF32643}" type="presParOf" srcId="{B847226D-93B9-4A7B-A13F-105914DDE4E2}" destId="{3823F408-3645-46F0-86CB-5C9BE56D94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A08F6-95B3-402C-91C8-CF4151E1BD37}">
      <dsp:nvSpPr>
        <dsp:cNvPr id="0" name=""/>
        <dsp:cNvSpPr/>
      </dsp:nvSpPr>
      <dsp:spPr>
        <a:xfrm>
          <a:off x="66111" y="104317"/>
          <a:ext cx="1677675" cy="67107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Здания и сооружения</a:t>
          </a:r>
        </a:p>
      </dsp:txBody>
      <dsp:txXfrm>
        <a:off x="66111" y="104317"/>
        <a:ext cx="1677675" cy="671070"/>
      </dsp:txXfrm>
    </dsp:sp>
    <dsp:sp modelId="{FAA3BCB7-9EE5-4061-8F0A-44BC3D05225C}">
      <dsp:nvSpPr>
        <dsp:cNvPr id="0" name=""/>
        <dsp:cNvSpPr/>
      </dsp:nvSpPr>
      <dsp:spPr>
        <a:xfrm>
          <a:off x="87686" y="1160733"/>
          <a:ext cx="167767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Жилые здания и помещения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Здания </a:t>
          </a:r>
          <a:r>
            <a:rPr lang="en-US" sz="1300" b="1" kern="1200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/>
          </a:r>
          <a:br>
            <a:rPr lang="en-US" sz="1300" b="1" kern="1200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kern="1200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</a:t>
          </a: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кроме жилых)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Сооружения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улучшение земель</a:t>
          </a:r>
        </a:p>
      </dsp:txBody>
      <dsp:txXfrm>
        <a:off x="87686" y="1160733"/>
        <a:ext cx="1677675" cy="2854800"/>
      </dsp:txXfrm>
    </dsp:sp>
    <dsp:sp modelId="{88DB2AD4-8568-48F9-BBB2-9199649C8081}">
      <dsp:nvSpPr>
        <dsp:cNvPr id="0" name=""/>
        <dsp:cNvSpPr/>
      </dsp:nvSpPr>
      <dsp:spPr>
        <a:xfrm>
          <a:off x="1921369" y="132352"/>
          <a:ext cx="1740555" cy="67107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sp:txBody>
      <dsp:txXfrm>
        <a:off x="1921369" y="132352"/>
        <a:ext cx="1740555" cy="671070"/>
      </dsp:txXfrm>
    </dsp:sp>
    <dsp:sp modelId="{AD1A76DF-45DB-4B75-8D99-16049AAF4EE9}">
      <dsp:nvSpPr>
        <dsp:cNvPr id="0" name=""/>
        <dsp:cNvSpPr/>
      </dsp:nvSpPr>
      <dsp:spPr>
        <a:xfrm>
          <a:off x="1990548" y="1169954"/>
          <a:ext cx="1678565" cy="2855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Транспортные средства</a:t>
          </a:r>
        </a:p>
      </dsp:txBody>
      <dsp:txXfrm>
        <a:off x="1990548" y="1169954"/>
        <a:ext cx="1678565" cy="2855370"/>
      </dsp:txXfrm>
    </dsp:sp>
    <dsp:sp modelId="{D5FA9605-5340-4317-B9D3-44389A6187DD}">
      <dsp:nvSpPr>
        <dsp:cNvPr id="0" name=""/>
        <dsp:cNvSpPr/>
      </dsp:nvSpPr>
      <dsp:spPr>
        <a:xfrm>
          <a:off x="3915622" y="154244"/>
          <a:ext cx="1935517" cy="67107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Машины и оборудование</a:t>
          </a:r>
        </a:p>
      </dsp:txBody>
      <dsp:txXfrm>
        <a:off x="3915622" y="154244"/>
        <a:ext cx="1935517" cy="671070"/>
      </dsp:txXfrm>
    </dsp:sp>
    <dsp:sp modelId="{A4F3826B-C398-41D7-9010-2D3B1604F9A9}">
      <dsp:nvSpPr>
        <dsp:cNvPr id="0" name=""/>
        <dsp:cNvSpPr/>
      </dsp:nvSpPr>
      <dsp:spPr>
        <a:xfrm>
          <a:off x="3908794" y="1169954"/>
          <a:ext cx="190323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Информационное, компьютерное и </a:t>
          </a:r>
          <a:r>
            <a:rPr lang="ru-RU" sz="1300" b="1" kern="1200" dirty="0" err="1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телекоммуникаци-онное</a:t>
          </a:r>
          <a:r>
            <a:rPr lang="ru-RU" sz="1300" b="1" kern="1200" dirty="0" smtClean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(ИКТ)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Прочие машины и оборудование, включая хозяйственный инвентарь, и другие объекты</a:t>
          </a:r>
        </a:p>
      </dsp:txBody>
      <dsp:txXfrm>
        <a:off x="3908794" y="1169954"/>
        <a:ext cx="1903239" cy="2854800"/>
      </dsp:txXfrm>
    </dsp:sp>
    <dsp:sp modelId="{5117D8BB-C34F-4D32-B820-C0BF344486C3}">
      <dsp:nvSpPr>
        <dsp:cNvPr id="0" name=""/>
        <dsp:cNvSpPr/>
      </dsp:nvSpPr>
      <dsp:spPr>
        <a:xfrm>
          <a:off x="6138660" y="136598"/>
          <a:ext cx="2265047" cy="70689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Объекты </a:t>
          </a: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интеллектуальной </a:t>
          </a:r>
          <a:r>
            <a:rPr lang="ru-RU" sz="1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собственности</a:t>
          </a:r>
          <a:endParaRPr lang="ru-RU" sz="1400" b="1" kern="1200" dirty="0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6138660" y="136598"/>
        <a:ext cx="2265047" cy="706898"/>
      </dsp:txXfrm>
    </dsp:sp>
    <dsp:sp modelId="{5F2876E0-40B5-4E7A-99E9-4FF8F61DF6B0}">
      <dsp:nvSpPr>
        <dsp:cNvPr id="0" name=""/>
        <dsp:cNvSpPr/>
      </dsp:nvSpPr>
      <dsp:spPr>
        <a:xfrm>
          <a:off x="6076435" y="1121253"/>
          <a:ext cx="2479521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научные исследования и разработки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расходы на разведку недр и оценку запасов полезных ископаемых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программное обеспечение, базы данных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оригиналы произведений развлекательного жанра, литературы и искусства</a:t>
          </a:r>
        </a:p>
      </dsp:txBody>
      <dsp:txXfrm>
        <a:off x="6076435" y="1121253"/>
        <a:ext cx="2479521" cy="2854800"/>
      </dsp:txXfrm>
    </dsp:sp>
    <dsp:sp modelId="{415B344A-3FDE-4579-BF73-3D9944769592}">
      <dsp:nvSpPr>
        <dsp:cNvPr id="0" name=""/>
        <dsp:cNvSpPr/>
      </dsp:nvSpPr>
      <dsp:spPr>
        <a:xfrm>
          <a:off x="8791150" y="176672"/>
          <a:ext cx="1677675" cy="67107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Прочие инвестиции</a:t>
          </a:r>
        </a:p>
      </dsp:txBody>
      <dsp:txXfrm>
        <a:off x="8791150" y="176672"/>
        <a:ext cx="1677675" cy="671070"/>
      </dsp:txXfrm>
    </dsp:sp>
    <dsp:sp modelId="{3823F408-3645-46F0-86CB-5C9BE56D94DD}">
      <dsp:nvSpPr>
        <dsp:cNvPr id="0" name=""/>
        <dsp:cNvSpPr/>
      </dsp:nvSpPr>
      <dsp:spPr>
        <a:xfrm>
          <a:off x="8791849" y="1169954"/>
          <a:ext cx="167767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из них: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на</a:t>
          </a:r>
          <a:b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</a:b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формирование рабочего, продуктивного и племенного стада</a:t>
          </a:r>
        </a:p>
        <a:p>
          <a:pPr marL="180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0062BA"/>
              </a:solidFill>
              <a:latin typeface="+mn-lt"/>
              <a:cs typeface="Times New Roman" panose="02020603050405020304" pitchFamily="18" charset="0"/>
            </a:rPr>
            <a:t>затраты по насаждению и выращиванию многолетних культур</a:t>
          </a:r>
        </a:p>
      </dsp:txBody>
      <dsp:txXfrm>
        <a:off x="8791849" y="1169954"/>
        <a:ext cx="1677675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29.03.2022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39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0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4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64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94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05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455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50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4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639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8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8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1931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6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942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818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8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openxmlformats.org/officeDocument/2006/relationships/image" Target="../media/image20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Инвестиции в основной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капитал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Крымстат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Отдел государственной статистики в г. Севастополе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21AA30-BADC-4249-A20F-F150C90E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04" y="1941051"/>
            <a:ext cx="375508" cy="3755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1FDE1A-5214-7F4D-A5DD-D561148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67" y="2760338"/>
            <a:ext cx="457200" cy="393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94BCAE-5706-C341-AF8A-A06C65373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787" y="3553692"/>
            <a:ext cx="444500" cy="342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DE13E1-CEDA-F24A-AB77-9B1F2E26A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637" y="4347065"/>
            <a:ext cx="488861" cy="363154"/>
          </a:xfrm>
          <a:prstGeom prst="rect">
            <a:avLst/>
          </a:prstGeom>
        </p:spPr>
      </p:pic>
      <p:sp>
        <p:nvSpPr>
          <p:cNvPr id="7" name="object 21">
            <a:extLst>
              <a:ext uri="{FF2B5EF4-FFF2-40B4-BE49-F238E27FC236}">
                <a16:creationId xmlns:a16="http://schemas.microsoft.com/office/drawing/2014/main" xmlns="" id="{54DC0CE9-C08C-0C47-985C-B1EDEA90623E}"/>
              </a:ext>
            </a:extLst>
          </p:cNvPr>
          <p:cNvSpPr txBox="1"/>
          <p:nvPr/>
        </p:nvSpPr>
        <p:spPr>
          <a:xfrm>
            <a:off x="7543799" y="884186"/>
            <a:ext cx="4235445" cy="510396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cs typeface="Arial"/>
              </a:rPr>
              <a:t>Инвестиции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cs typeface="Arial"/>
              </a:rPr>
              <a:t>Инвестиции по видам основного капитала</a:t>
            </a: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cs typeface="Arial"/>
              </a:rPr>
              <a:t>Сведения об </a:t>
            </a:r>
            <a:r>
              <a:rPr lang="ru-RU" sz="2000" spc="-10" dirty="0" smtClean="0">
                <a:solidFill>
                  <a:srgbClr val="E1002B"/>
                </a:solidFill>
                <a:cs typeface="Arial"/>
              </a:rPr>
              <a:t>инвестициях</a:t>
            </a:r>
            <a:endParaRPr lang="ru-RU" sz="2000" spc="-10" dirty="0">
              <a:solidFill>
                <a:srgbClr val="E1002B"/>
              </a:solidFill>
              <a:cs typeface="Arial"/>
            </a:endParaRP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>
                <a:solidFill>
                  <a:srgbClr val="E1002B"/>
                </a:solidFill>
                <a:latin typeface="Arial"/>
                <a:cs typeface="Arial"/>
              </a:rPr>
              <a:t>Инициативные </a:t>
            </a: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отчеты</a:t>
            </a:r>
            <a:r>
              <a:rPr lang="en-US" sz="2000" spc="-10" dirty="0" smtClean="0">
                <a:solidFill>
                  <a:srgbClr val="E1002B"/>
                </a:solidFill>
                <a:latin typeface="Arial"/>
                <a:cs typeface="Arial"/>
              </a:rPr>
              <a:t> (</a:t>
            </a: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Кто сдаёт?)</a:t>
            </a:r>
          </a:p>
          <a:p>
            <a:pPr marL="26670">
              <a:spcBef>
                <a:spcPts val="1000"/>
              </a:spcBef>
            </a:pPr>
            <a:endParaRPr lang="ru-RU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Инициативные отчеты (Как сдать?)</a:t>
            </a:r>
            <a:endParaRPr lang="en-US" sz="2000" spc="-10" dirty="0" smtClean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endParaRPr lang="en-US" sz="2000" spc="-10" dirty="0">
              <a:solidFill>
                <a:srgbClr val="E1002B"/>
              </a:solidFill>
              <a:latin typeface="Arial"/>
              <a:cs typeface="Arial"/>
            </a:endParaRPr>
          </a:p>
          <a:p>
            <a:pPr marL="26670">
              <a:spcBef>
                <a:spcPts val="1000"/>
              </a:spcBef>
            </a:pPr>
            <a:r>
              <a:rPr lang="ru-RU" sz="2000" spc="-10" dirty="0" smtClean="0">
                <a:solidFill>
                  <a:srgbClr val="E1002B"/>
                </a:solidFill>
                <a:latin typeface="Arial"/>
                <a:cs typeface="Arial"/>
              </a:rPr>
              <a:t>Образец письма</a:t>
            </a:r>
          </a:p>
        </p:txBody>
      </p:sp>
    </p:spTree>
    <p:extLst>
      <p:ext uri="{BB962C8B-B14F-4D97-AF65-F5344CB8AC3E}">
        <p14:creationId xmlns:p14="http://schemas.microsoft.com/office/powerpoint/2010/main" val="31398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3564" t="30569" r="55344" b="38048"/>
          <a:stretch/>
        </p:blipFill>
        <p:spPr bwMode="auto">
          <a:xfrm>
            <a:off x="768491" y="576792"/>
            <a:ext cx="5798564" cy="2351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3564" t="63334" r="64475" b="14875"/>
          <a:stretch/>
        </p:blipFill>
        <p:spPr bwMode="auto">
          <a:xfrm>
            <a:off x="7325155" y="1039091"/>
            <a:ext cx="4510091" cy="1640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2717" y="2783049"/>
            <a:ext cx="526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4286"/>
                </a:solidFill>
              </a:rPr>
              <a:t>Какие бывают инвестиции</a:t>
            </a:r>
            <a:endParaRPr lang="ru-RU" sz="2800" b="1" dirty="0">
              <a:solidFill>
                <a:srgbClr val="334286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870363" y="4316796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47824" y="3477988"/>
            <a:ext cx="3630758" cy="6935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2BA"/>
                </a:solidFill>
              </a:rPr>
              <a:t>Инвестиции в основной капитал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755" y="3519806"/>
            <a:ext cx="4000500" cy="6935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2BA"/>
                </a:solidFill>
              </a:rPr>
              <a:t>Инвестиции в непроизведенные нефинансовые активы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229073" y="4905438"/>
            <a:ext cx="1610618" cy="1038662"/>
            <a:chOff x="-4697534" y="2078949"/>
            <a:chExt cx="2226672" cy="1111403"/>
          </a:xfrm>
          <a:scene3d>
            <a:camera prst="orthographicFront"/>
            <a:lightRig rig="threeP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-4697534" y="2291964"/>
              <a:ext cx="2226672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Затраты на реконструкцию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Стрелка вниз 23"/>
          <p:cNvSpPr/>
          <p:nvPr/>
        </p:nvSpPr>
        <p:spPr>
          <a:xfrm>
            <a:off x="3257535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720935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00375" y="4898869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новых основных фондов 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10456" y="4905438"/>
            <a:ext cx="1532261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-4697534" y="2291964"/>
              <a:ext cx="2118344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Затраты на строительство</a:t>
              </a: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Стрелка вниз 32"/>
          <p:cNvSpPr/>
          <p:nvPr/>
        </p:nvSpPr>
        <p:spPr>
          <a:xfrm>
            <a:off x="7429499" y="4313885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9822300" y="4316796"/>
            <a:ext cx="176646" cy="46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6372408" y="4898869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37" name="Прямоугольник 36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земли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9046199" y="4868625"/>
            <a:ext cx="1905494" cy="1038662"/>
            <a:chOff x="-4697534" y="2078949"/>
            <a:chExt cx="2118344" cy="1111403"/>
          </a:xfrm>
          <a:scene3d>
            <a:camera prst="orthographicFront"/>
            <a:lightRig rig="threePt" dir="t"/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-4697534" y="2078949"/>
              <a:ext cx="2118344" cy="111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-4484684" y="2291964"/>
              <a:ext cx="1713425" cy="685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Приобретение контрактов, лицензий</a:t>
              </a:r>
              <a:endParaRPr lang="ru-RU" sz="1400" b="1" kern="1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8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9"/>
            <a:ext cx="11405670" cy="419826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ru-RU" b="1" dirty="0" smtClean="0">
                <a:ln w="11430"/>
                <a:latin typeface="+mj-lt"/>
                <a:cs typeface="Times New Roman" panose="02020603050405020304" pitchFamily="18" charset="0"/>
              </a:rPr>
              <a:t>Инвестиции по видам основного капитала</a:t>
            </a:r>
            <a:r>
              <a:rPr lang="ru-RU" b="1" dirty="0">
                <a:ln w="11430"/>
                <a:latin typeface="+mj-lt"/>
                <a:cs typeface="Times New Roman" panose="02020603050405020304" pitchFamily="18" charset="0"/>
              </a:rPr>
              <a:t/>
            </a:r>
            <a:br>
              <a:rPr lang="ru-RU" b="1" dirty="0">
                <a:ln w="11430"/>
                <a:latin typeface="+mj-lt"/>
                <a:cs typeface="Times New Roman" panose="02020603050405020304" pitchFamily="18" charset="0"/>
              </a:rPr>
            </a:br>
            <a:r>
              <a:rPr lang="ru-RU" b="1" dirty="0">
                <a:ln w="11430"/>
                <a:solidFill>
                  <a:srgbClr val="0062BA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n w="11430"/>
                <a:solidFill>
                  <a:srgbClr val="0062BA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70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30601"/>
              </p:ext>
            </p:extLst>
          </p:nvPr>
        </p:nvGraphicFramePr>
        <p:xfrm>
          <a:off x="653143" y="979335"/>
          <a:ext cx="10469525" cy="444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7"/>
          <a:stretch>
            <a:fillRect/>
          </a:stretch>
        </p:blipFill>
        <p:spPr>
          <a:xfrm>
            <a:off x="456456" y="5151114"/>
            <a:ext cx="883227" cy="955963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8"/>
          <a:stretch>
            <a:fillRect/>
          </a:stretch>
        </p:blipFill>
        <p:spPr>
          <a:xfrm>
            <a:off x="1303560" y="5047205"/>
            <a:ext cx="1200649" cy="10598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3D0B256-8184-4666-AF7C-F89BD50E475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99493" y="4998005"/>
            <a:ext cx="1475079" cy="11062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AFA7BDE-78AF-4143-A398-92112505A10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98678" y="5000783"/>
            <a:ext cx="1329385" cy="1106294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6815567" y="5092862"/>
            <a:ext cx="1039959" cy="1072465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78" y="5266236"/>
            <a:ext cx="863313" cy="72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P92_ScoarcaTV\AppData\Local\Microsoft\Windows\Temporary Internet Files\Content.Word\kisspng-domestic-animal-kitten-pet-animaux-de-la-ferme-5baf51dac36417.4208983915382164108003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43" y="5211980"/>
            <a:ext cx="1080001" cy="89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17"/>
          <a:stretch>
            <a:fillRect/>
          </a:stretch>
        </p:blipFill>
        <p:spPr>
          <a:xfrm>
            <a:off x="10463644" y="5151114"/>
            <a:ext cx="108563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324816" cy="93689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b="1" dirty="0"/>
              <a:t>Сведения об инвестициях предприятия показывают в </a:t>
            </a:r>
          </a:p>
          <a:p>
            <a:pPr algn="ctr">
              <a:lnSpc>
                <a:spcPct val="90000"/>
              </a:lnSpc>
            </a:pPr>
            <a:r>
              <a:rPr lang="ru-RU" b="1" dirty="0"/>
              <a:t>формах статистического наблюдения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КРЫМСТАТ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1892" y="1620982"/>
            <a:ext cx="3449781" cy="1615497"/>
            <a:chOff x="88834" y="1150833"/>
            <a:chExt cx="1713425" cy="2854800"/>
          </a:xfrm>
          <a:scene3d>
            <a:camera prst="orthographicFront"/>
            <a:lightRig rig="threePt" dir="t"/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88834" y="1150833"/>
              <a:ext cx="1713425" cy="1427399"/>
            </a:xfrm>
            <a:prstGeom prst="rect">
              <a:avLst/>
            </a:prstGeom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8834" y="1150833"/>
              <a:ext cx="1713425" cy="2854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b="1" kern="1200" dirty="0" smtClean="0">
                  <a:solidFill>
                    <a:srgbClr val="0062BA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b="1" kern="1200" dirty="0" smtClean="0">
                  <a:solidFill>
                    <a:srgbClr val="DA0000"/>
                  </a:solidFill>
                  <a:latin typeface="+mn-lt"/>
                  <a:cs typeface="Times New Roman" panose="02020603050405020304" pitchFamily="18" charset="0"/>
                </a:rPr>
                <a:t>Крупные, средние*</a:t>
              </a:r>
              <a:endParaRPr lang="ru-RU" b="1" kern="1200" dirty="0">
                <a:solidFill>
                  <a:srgbClr val="DA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001001" y="1620982"/>
            <a:ext cx="3616036" cy="1615496"/>
            <a:chOff x="88834" y="1150831"/>
            <a:chExt cx="1759873" cy="2854802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135282" y="1150831"/>
              <a:ext cx="1713425" cy="1427399"/>
            </a:xfrm>
            <a:prstGeom prst="rect">
              <a:avLst/>
            </a:prstGeom>
            <a:sp3d>
              <a:bevelT prst="angle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8834" y="1150833"/>
              <a:ext cx="1713425" cy="2854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b="1" kern="1200" dirty="0" smtClean="0">
                  <a:solidFill>
                    <a:srgbClr val="0062BA"/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rgbClr val="DA0000"/>
                  </a:solidFill>
                  <a:cs typeface="Times New Roman" panose="02020603050405020304" pitchFamily="18" charset="0"/>
                </a:rPr>
                <a:t>Малые, микро</a:t>
              </a:r>
              <a:r>
                <a:rPr lang="ru-RU" b="1" kern="1200" dirty="0" smtClean="0">
                  <a:solidFill>
                    <a:srgbClr val="DA0000"/>
                  </a:solidFill>
                  <a:latin typeface="+mn-lt"/>
                  <a:cs typeface="Times New Roman" panose="02020603050405020304" pitchFamily="18" charset="0"/>
                </a:rPr>
                <a:t>*</a:t>
              </a:r>
              <a:endParaRPr lang="ru-RU" b="1" kern="1200" dirty="0">
                <a:solidFill>
                  <a:srgbClr val="DA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Текст 3"/>
          <p:cNvSpPr txBox="1">
            <a:spLocks/>
          </p:cNvSpPr>
          <p:nvPr/>
        </p:nvSpPr>
        <p:spPr>
          <a:xfrm>
            <a:off x="581892" y="2530505"/>
            <a:ext cx="2712027" cy="275765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b="1" dirty="0" smtClean="0"/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П-2 (квартал)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П-2 (</a:t>
            </a:r>
            <a:r>
              <a:rPr lang="ru-RU" sz="2000" b="1" dirty="0" err="1" smtClean="0"/>
              <a:t>инвест</a:t>
            </a:r>
            <a:r>
              <a:rPr lang="ru-RU" sz="2000" b="1" dirty="0" smtClean="0"/>
              <a:t>) (год)</a:t>
            </a:r>
            <a:endParaRPr lang="ru-RU" sz="2000" b="1" dirty="0"/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915400" y="2530505"/>
            <a:ext cx="2608118" cy="276518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ПМ (квартал)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МП (микро) (год)</a:t>
            </a:r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b="1" dirty="0"/>
          </a:p>
          <a:p>
            <a:pPr marL="2984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/>
              <a:t>Инициативные отчеты</a:t>
            </a:r>
            <a:endParaRPr lang="ru-RU" sz="2000" b="1" dirty="0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3408218" y="2752389"/>
            <a:ext cx="623455" cy="21197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8281554" y="2574968"/>
            <a:ext cx="581891" cy="9247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41027" y="2182091"/>
            <a:ext cx="41564" cy="336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31673" y="3499759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тчитываются все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535882" y="2574968"/>
            <a:ext cx="1631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</a:t>
            </a:r>
            <a:r>
              <a:rPr lang="ru-RU" sz="1600" dirty="0" smtClean="0"/>
              <a:t>редоставляют 10-20% всех предприятий (выборка)</a:t>
            </a:r>
            <a:endParaRPr lang="ru-RU" sz="1600" dirty="0"/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8167255" y="4292860"/>
            <a:ext cx="581891" cy="9247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535882" y="3913096"/>
            <a:ext cx="1631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 вошли  в выборку и осуществляли в 2021 году финансовые вложения </a:t>
            </a:r>
            <a:endParaRPr lang="ru-RU" sz="16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535882" y="3792146"/>
            <a:ext cx="1922318" cy="1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51DA18A-7E25-437D-B813-5E785BF9F723}"/>
              </a:ext>
            </a:extLst>
          </p:cNvPr>
          <p:cNvSpPr txBox="1"/>
          <p:nvPr/>
        </p:nvSpPr>
        <p:spPr>
          <a:xfrm>
            <a:off x="825333" y="5862520"/>
            <a:ext cx="108688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</a:t>
            </a:r>
            <a:r>
              <a:rPr lang="ru-RU" sz="1400" dirty="0"/>
              <a:t>Тип организации определяется </a:t>
            </a:r>
            <a:r>
              <a:rPr lang="ru-RU" sz="1400" dirty="0" smtClean="0"/>
              <a:t>Федеральной налоговой службой </a:t>
            </a:r>
            <a:r>
              <a:rPr lang="ru-RU" sz="1400" dirty="0"/>
              <a:t>в </a:t>
            </a:r>
            <a:r>
              <a:rPr lang="ru-RU" sz="1400" dirty="0" smtClean="0"/>
              <a:t>Едином реестре субъектов малого и среднего предпринимательства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23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8"/>
            <a:ext cx="9840071" cy="639520"/>
          </a:xfrm>
        </p:spPr>
        <p:txBody>
          <a:bodyPr/>
          <a:lstStyle/>
          <a:p>
            <a:pPr algn="ctr"/>
            <a:r>
              <a:rPr lang="ru-RU" b="1" dirty="0"/>
              <a:t>Инициативные отчеты (Кто сдаёт?)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96529" y="1547941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Организация в 2021 году относилась к малому или микропредприятию.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cs typeface="Aharoni" panose="02010803020104030203" pitchFamily="2" charset="-79"/>
              </a:rPr>
              <a:t>КРЫМСТАТ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49" y="5581962"/>
            <a:ext cx="7191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>
          <a:xfrm>
            <a:off x="8001354" y="1582375"/>
            <a:ext cx="3467244" cy="1514116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В 2021 году у организации были инвестиции в основной капитал на сумму более 500 тысяч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641" y="1033090"/>
            <a:ext cx="98400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B0F0"/>
                </a:solidFill>
              </a:rPr>
              <a:t>Проверяем следующие условия:</a:t>
            </a:r>
            <a:endParaRPr lang="ru-RU" sz="2600" dirty="0">
              <a:solidFill>
                <a:srgbClr val="00B0F0"/>
              </a:solidFill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B56CEA05-D337-492B-A8EA-AEA0D8FF3301}"/>
              </a:ext>
            </a:extLst>
          </p:cNvPr>
          <p:cNvSpPr txBox="1">
            <a:spLocks/>
          </p:cNvSpPr>
          <p:nvPr/>
        </p:nvSpPr>
        <p:spPr>
          <a:xfrm>
            <a:off x="4286268" y="1570352"/>
            <a:ext cx="3467244" cy="15261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b="1" dirty="0"/>
              <a:t>Предприятие отсутствует в списке отчитывающихся организация по формам ПМ или МП (микро).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1269856" y="3186782"/>
            <a:ext cx="9840071" cy="639520"/>
          </a:xfrm>
        </p:spPr>
        <p:txBody>
          <a:bodyPr/>
          <a:lstStyle/>
          <a:p>
            <a:pPr algn="ctr"/>
            <a:r>
              <a:rPr lang="ru-RU" b="1" dirty="0"/>
              <a:t>Инициативные отчеты (Как сдать?)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4E916FF9-2C35-4B9D-9B04-D63FA5180EE3}"/>
              </a:ext>
            </a:extLst>
          </p:cNvPr>
          <p:cNvSpPr/>
          <p:nvPr/>
        </p:nvSpPr>
        <p:spPr>
          <a:xfrm flipH="1">
            <a:off x="5593105" y="3747108"/>
            <a:ext cx="391603" cy="414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696530" y="4182653"/>
            <a:ext cx="10868552" cy="1013291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</a:rPr>
              <a:t>Предоставить информационное </a:t>
            </a:r>
            <a:r>
              <a:rPr lang="ru-RU" sz="1800" b="1" dirty="0" smtClean="0">
                <a:solidFill>
                  <a:schemeClr val="tx1"/>
                </a:solidFill>
              </a:rPr>
              <a:t>письмо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</a:rPr>
              <a:t>до </a:t>
            </a:r>
            <a:r>
              <a:rPr lang="ru-RU" sz="2000" b="1" dirty="0" smtClean="0">
                <a:solidFill>
                  <a:schemeClr val="tx1"/>
                </a:solidFill>
              </a:rPr>
              <a:t>15 апреля 2022 </a:t>
            </a:r>
            <a:r>
              <a:rPr lang="ru-RU" sz="1800" b="1" dirty="0" smtClean="0">
                <a:solidFill>
                  <a:schemeClr val="tx1"/>
                </a:solidFill>
              </a:rPr>
              <a:t>года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6AE345-E5FD-417D-89A0-7E5E8152C38E}"/>
              </a:ext>
            </a:extLst>
          </p:cNvPr>
          <p:cNvSpPr txBox="1"/>
          <p:nvPr/>
        </p:nvSpPr>
        <p:spPr>
          <a:xfrm>
            <a:off x="3022501" y="5651378"/>
            <a:ext cx="6423393" cy="58477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44-10-19; +7(978) </a:t>
            </a:r>
            <a:r>
              <a:rPr lang="en-US" sz="1600" dirty="0" smtClean="0"/>
              <a:t>912-07-70</a:t>
            </a:r>
            <a:endParaRPr lang="ru-RU" sz="1600" dirty="0"/>
          </a:p>
          <a:p>
            <a:pPr algn="ctr"/>
            <a:r>
              <a:rPr lang="ru-RU" sz="1600" dirty="0"/>
              <a:t>44-23-73; +7(978) </a:t>
            </a:r>
            <a:r>
              <a:rPr lang="en-US" sz="1600" dirty="0" smtClean="0"/>
              <a:t>912-08-80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266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8"/>
            <a:ext cx="11283009" cy="639520"/>
          </a:xfrm>
        </p:spPr>
        <p:txBody>
          <a:bodyPr/>
          <a:lstStyle/>
          <a:p>
            <a:r>
              <a:rPr lang="ru-RU" b="1" dirty="0" smtClean="0"/>
              <a:t>Образец письма</a:t>
            </a:r>
            <a:r>
              <a:rPr lang="en-US" b="1" dirty="0" smtClean="0"/>
              <a:t> </a:t>
            </a:r>
            <a:r>
              <a:rPr lang="ru-RU" sz="2400" dirty="0" smtClean="0"/>
              <a:t>(заполняется на официальном бланке организации) </a:t>
            </a:r>
          </a:p>
          <a:p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947183" y="1580845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/>
              <a:t>Адрес </a:t>
            </a:r>
            <a:r>
              <a:rPr lang="ru-RU" sz="1800" dirty="0"/>
              <a:t>Крымстата:</a:t>
            </a: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г</a:t>
            </a:r>
            <a:r>
              <a:rPr lang="ru-RU" sz="1800" b="1" dirty="0"/>
              <a:t>. Севастополь, </a:t>
            </a:r>
            <a:endParaRPr lang="en-US" sz="1800" b="1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ул</a:t>
            </a:r>
            <a:r>
              <a:rPr lang="ru-RU" sz="1800" b="1" dirty="0"/>
              <a:t>. Гоголя, </a:t>
            </a:r>
            <a:r>
              <a:rPr lang="ru-RU" sz="1800" b="1" dirty="0" smtClean="0"/>
              <a:t>д.5</a:t>
            </a:r>
            <a:endParaRPr lang="en-US" sz="1800" b="1" dirty="0" smtClean="0"/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144253"/>
            <a:ext cx="1186542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cs typeface="Aharoni" panose="02010803020104030203" pitchFamily="2" charset="-79"/>
              </a:rPr>
              <a:t>КРЫМСТАТ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086141" y="1175658"/>
            <a:ext cx="4776777" cy="488772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62BA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Заместителю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Крымстата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Севастополе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Дацюк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Е.Н.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______________________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организации)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отчет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инициативном порядке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(наименование организации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_______________________ информирует Вас о финансовых вложениях в основной капитал в 2021 году в размере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без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НДС.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было приобретение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(зданий, сооружений, транспортных средств и т.д.)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	</a:t>
            </a:r>
            <a:r>
              <a:rPr lang="en-US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	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7947183" y="3846195"/>
            <a:ext cx="3467244" cy="154855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62BA"/>
            </a:solidFill>
          </a:ln>
        </p:spPr>
        <p:txBody>
          <a:bodyPr/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/>
              <a:t>Электронная почта: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b="1" dirty="0" smtClean="0"/>
              <a:t>P92_mail@gks.ru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54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4963</TotalTime>
  <Words>346</Words>
  <Application>Microsoft Office PowerPoint</Application>
  <PresentationFormat>Широкоэкранный</PresentationFormat>
  <Paragraphs>108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Aharoni</vt:lpstr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User</cp:lastModifiedBy>
  <cp:revision>239</cp:revision>
  <cp:lastPrinted>2022-03-18T06:12:26Z</cp:lastPrinted>
  <dcterms:created xsi:type="dcterms:W3CDTF">2020-03-31T09:31:17Z</dcterms:created>
  <dcterms:modified xsi:type="dcterms:W3CDTF">2022-03-29T13:46:58Z</dcterms:modified>
</cp:coreProperties>
</file>